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4" r:id="rId3"/>
    <p:sldId id="306" r:id="rId4"/>
    <p:sldId id="310" r:id="rId5"/>
    <p:sldId id="313" r:id="rId6"/>
    <p:sldId id="285" r:id="rId7"/>
    <p:sldId id="311" r:id="rId8"/>
    <p:sldId id="312" r:id="rId9"/>
    <p:sldId id="303" r:id="rId10"/>
    <p:sldId id="307" r:id="rId11"/>
    <p:sldId id="309" r:id="rId12"/>
    <p:sldId id="276" r:id="rId13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94A06F"/>
    <a:srgbClr val="16B18B"/>
    <a:srgbClr val="C00000"/>
    <a:srgbClr val="FFC000"/>
    <a:srgbClr val="1CADE4"/>
    <a:srgbClr val="1276B0"/>
    <a:srgbClr val="1E9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90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6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5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5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5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5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5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7952"/>
            <a:ext cx="12192000" cy="6480048"/>
          </a:xfrm>
          <a:noFill/>
          <a:effectLst>
            <a:outerShdw blurRad="254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t"/>
          <a:lstStyle/>
          <a:p>
            <a:pPr algn="ctr">
              <a:lnSpc>
                <a:spcPct val="80000"/>
              </a:lnSpc>
            </a:pPr>
            <a:r>
              <a:rPr lang="en-US" sz="8800" i="1" cap="small" dirty="0">
                <a:latin typeface="Bodoni MT" panose="02070603080606020203" pitchFamily="18" charset="0"/>
                <a:cs typeface="Aparajita" panose="020B0604020202020204" pitchFamily="34" charset="0"/>
              </a:rPr>
              <a:t>WELCOME</a:t>
            </a:r>
            <a:br>
              <a:rPr lang="en-US" sz="9600" i="1" cap="small" dirty="0">
                <a:latin typeface="Bodoni MT" panose="02070603080606020203" pitchFamily="18" charset="0"/>
                <a:cs typeface="Aparajita" panose="020B0604020202020204" pitchFamily="34" charset="0"/>
              </a:rPr>
            </a:br>
            <a:r>
              <a:rPr lang="en-US" sz="3600" i="1" cap="small" dirty="0">
                <a:latin typeface="Bodoni MT" panose="02070603080606020203" pitchFamily="18" charset="0"/>
                <a:cs typeface="Aparajita" panose="020B0604020202020204" pitchFamily="34" charset="0"/>
              </a:rPr>
              <a:t>  </a:t>
            </a:r>
            <a:br>
              <a:rPr lang="en-US" sz="9600" i="1" cap="small" dirty="0">
                <a:latin typeface="Bodoni MT" panose="02070603080606020203" pitchFamily="18" charset="0"/>
                <a:cs typeface="Aparajita" panose="020B0604020202020204" pitchFamily="34" charset="0"/>
              </a:rPr>
            </a:br>
            <a:r>
              <a:rPr lang="en-US" sz="8800" i="1" cap="small" dirty="0">
                <a:latin typeface="Bodoni MT" panose="02070603080606020203" pitchFamily="18" charset="0"/>
                <a:cs typeface="Aparajita" panose="020B0604020202020204" pitchFamily="34" charset="0"/>
              </a:rPr>
              <a:t>Water Valley</a:t>
            </a:r>
            <a:br>
              <a:rPr lang="en-US" sz="8800" dirty="0"/>
            </a:br>
            <a:r>
              <a:rPr lang="en-US" sz="8800" i="1" cap="small" dirty="0">
                <a:latin typeface="Bodoni MT" panose="02070603080606020203" pitchFamily="18" charset="0"/>
                <a:cs typeface="Aparajita" panose="020B0604020202020204" pitchFamily="34" charset="0"/>
              </a:rPr>
              <a:t> Metro Districts</a:t>
            </a:r>
            <a:br>
              <a:rPr lang="en-US" sz="8800" i="1" cap="small" dirty="0">
                <a:latin typeface="Bodoni MT" panose="02070603080606020203" pitchFamily="18" charset="0"/>
                <a:cs typeface="Aparajita" panose="020B0604020202020204" pitchFamily="34" charset="0"/>
              </a:rPr>
            </a:br>
            <a:br>
              <a:rPr lang="en-US" sz="3200" i="1" cap="small" dirty="0">
                <a:latin typeface="Bodoni MT" panose="02070603080606020203" pitchFamily="18" charset="0"/>
                <a:cs typeface="Aparajita" panose="020B0604020202020204" pitchFamily="34" charset="0"/>
              </a:rPr>
            </a:br>
            <a:r>
              <a:rPr lang="en-US" sz="3200" i="1" cap="small" dirty="0">
                <a:latin typeface="Bodoni MT" panose="02070603080606020203" pitchFamily="18" charset="0"/>
                <a:cs typeface="Aparajita" panose="020B0604020202020204" pitchFamily="34" charset="0"/>
              </a:rPr>
              <a:t>April 14, 2021</a:t>
            </a:r>
            <a:br>
              <a:rPr lang="en-US" sz="3200" i="1" cap="small" dirty="0">
                <a:latin typeface="Bodoni MT" panose="02070603080606020203" pitchFamily="18" charset="0"/>
                <a:cs typeface="Aparajita" panose="020B0604020202020204" pitchFamily="34" charset="0"/>
              </a:rPr>
            </a:br>
            <a:br>
              <a:rPr lang="en-US" sz="3200" i="1" cap="small" dirty="0">
                <a:latin typeface="Bodoni MT" panose="02070603080606020203" pitchFamily="18" charset="0"/>
                <a:cs typeface="Aparajita" panose="020B0604020202020204" pitchFamily="34" charset="0"/>
              </a:rPr>
            </a:br>
            <a:r>
              <a:rPr lang="en-US" sz="8800" i="1" cap="small" dirty="0">
                <a:latin typeface="Bodoni MT" panose="02070603080606020203" pitchFamily="18" charset="0"/>
                <a:cs typeface="Aparajita" panose="020B0604020202020204" pitchFamily="34" charset="0"/>
              </a:rPr>
              <a:t>Board Meeting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85708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546145" cy="769331"/>
          </a:xfrm>
        </p:spPr>
        <p:txBody>
          <a:bodyPr/>
          <a:lstStyle/>
          <a:p>
            <a:r>
              <a:rPr lang="en-US" sz="3200" dirty="0"/>
              <a:t>Comparative Costs for 202,000 Gallons of Water</a:t>
            </a:r>
            <a:endParaRPr lang="en-US" sz="3200" u="sng" dirty="0"/>
          </a:p>
        </p:txBody>
      </p:sp>
      <p:sp>
        <p:nvSpPr>
          <p:cNvPr id="4" name="Rectangle 3"/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C407CB-50B8-4A00-B8FE-C22FD0718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692" y="1354718"/>
            <a:ext cx="10955708" cy="5050564"/>
          </a:xfrm>
        </p:spPr>
        <p:txBody>
          <a:bodyPr>
            <a:noAutofit/>
          </a:bodyPr>
          <a:lstStyle/>
          <a:p>
            <a:r>
              <a:rPr lang="en-US" sz="2400" dirty="0"/>
              <a:t>Water Valley (2021 Rate)	@ $1.75 / K Gal							    $    354</a:t>
            </a:r>
          </a:p>
          <a:p>
            <a:r>
              <a:rPr lang="en-US" sz="2400" dirty="0"/>
              <a:t>Evans (Non-Potable) 		@ $2.66 / K Gal							    $    537</a:t>
            </a:r>
          </a:p>
          <a:p>
            <a:r>
              <a:rPr lang="en-US" sz="2400" dirty="0"/>
              <a:t>Greeley (Non-Potable)	@ $3.75 / K Gal							    $    758</a:t>
            </a:r>
          </a:p>
          <a:p>
            <a:r>
              <a:rPr lang="en-US" sz="2400" dirty="0"/>
              <a:t>Windsor Potable Tier-1	 	@ $4.78 / K Gal							    $    966</a:t>
            </a:r>
          </a:p>
          <a:p>
            <a:r>
              <a:rPr lang="en-US" sz="2400" dirty="0"/>
              <a:t>Windsor Potable Tier-2 	@ $7.14 / K Gal							    $ 1,442</a:t>
            </a:r>
          </a:p>
          <a:p>
            <a:r>
              <a:rPr lang="en-US" sz="2400" dirty="0"/>
              <a:t>Windsor Potable Tier-3		@ $10.63 / K Gal						    $ 2,147</a:t>
            </a:r>
          </a:p>
          <a:p>
            <a:r>
              <a:rPr lang="en-US" sz="2400" dirty="0"/>
              <a:t>Greeley Potable			@ $5.07 - $11.27 / K Gal		$ 1,024 - $ 2,277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Evans Potable				@ $5.34 - $13.54 / K Gal		$ 1,079 - $ 2,735	</a:t>
            </a:r>
          </a:p>
        </p:txBody>
      </p:sp>
    </p:spTree>
    <p:extLst>
      <p:ext uri="{BB962C8B-B14F-4D97-AF65-F5344CB8AC3E}">
        <p14:creationId xmlns:p14="http://schemas.microsoft.com/office/powerpoint/2010/main" val="159958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796" y="368497"/>
            <a:ext cx="11397500" cy="769331"/>
          </a:xfrm>
        </p:spPr>
        <p:txBody>
          <a:bodyPr/>
          <a:lstStyle/>
          <a:p>
            <a:r>
              <a:rPr lang="en-US" sz="3200" dirty="0"/>
              <a:t>Metro District / HOA costs for $500,000 home: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691" y="1354718"/>
            <a:ext cx="11091729" cy="5050564"/>
          </a:xfrm>
        </p:spPr>
        <p:txBody>
          <a:bodyPr>
            <a:noAutofit/>
          </a:bodyPr>
          <a:lstStyle/>
          <a:p>
            <a:r>
              <a:rPr lang="en-US" sz="2400" dirty="0"/>
              <a:t>Weld County Assessor Appraised Value			$  500,000</a:t>
            </a:r>
          </a:p>
          <a:p>
            <a:pPr lvl="1"/>
            <a:r>
              <a:rPr lang="en-US" sz="2400" dirty="0"/>
              <a:t>Statutory Assessment Rate						</a:t>
            </a:r>
            <a:r>
              <a:rPr lang="en-US" sz="2400" u="sng" dirty="0"/>
              <a:t>     7.200%</a:t>
            </a:r>
          </a:p>
          <a:p>
            <a:pPr lvl="1"/>
            <a:r>
              <a:rPr lang="en-US" sz="2400" dirty="0"/>
              <a:t>Assessed Value										$    36,000</a:t>
            </a:r>
          </a:p>
          <a:p>
            <a:pPr lvl="1"/>
            <a:r>
              <a:rPr lang="en-US" sz="2400" dirty="0"/>
              <a:t>Water Valley Mill Levy								</a:t>
            </a:r>
            <a:r>
              <a:rPr lang="en-US" sz="2400" u="sng" dirty="0"/>
              <a:t>      41.943 </a:t>
            </a:r>
            <a:r>
              <a:rPr lang="en-US" sz="2400" dirty="0"/>
              <a:t>mills (4.1943%)</a:t>
            </a:r>
          </a:p>
          <a:p>
            <a:pPr lvl="2"/>
            <a:r>
              <a:rPr lang="en-US" sz="2400" dirty="0"/>
              <a:t>Metro District Property Tax						$      1,510</a:t>
            </a:r>
          </a:p>
          <a:p>
            <a:pPr lvl="2"/>
            <a:r>
              <a:rPr lang="en-US" sz="2400" dirty="0"/>
              <a:t>HOA Dues						</a:t>
            </a:r>
            <a:r>
              <a:rPr lang="en-US" dirty="0"/>
              <a:t>			</a:t>
            </a:r>
            <a:r>
              <a:rPr lang="en-US" sz="2400" dirty="0"/>
              <a:t>		$         140</a:t>
            </a:r>
          </a:p>
          <a:p>
            <a:pPr lvl="2"/>
            <a:r>
              <a:rPr lang="en-US" sz="2400" dirty="0"/>
              <a:t>Non-Potable Water Fee						</a:t>
            </a:r>
            <a:r>
              <a:rPr lang="en-US" sz="2400" u="sng" dirty="0"/>
              <a:t>$	      354 </a:t>
            </a:r>
          </a:p>
          <a:p>
            <a:pPr lvl="3"/>
            <a:r>
              <a:rPr lang="en-US" sz="2400" dirty="0"/>
              <a:t>Total Costs										$       2,004 / year</a:t>
            </a:r>
            <a:br>
              <a:rPr lang="en-US" sz="2400" dirty="0"/>
            </a:br>
            <a:r>
              <a:rPr lang="en-US" sz="2400" dirty="0"/>
              <a:t>													$          167 / month</a:t>
            </a:r>
          </a:p>
        </p:txBody>
      </p:sp>
      <p:sp>
        <p:nvSpPr>
          <p:cNvPr id="4" name="Rectangle 3"/>
          <p:cNvSpPr/>
          <p:nvPr/>
        </p:nvSpPr>
        <p:spPr>
          <a:xfrm>
            <a:off x="7999412" y="6357761"/>
            <a:ext cx="36938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RainDance Metro Districts</a:t>
            </a:r>
          </a:p>
        </p:txBody>
      </p:sp>
    </p:spTree>
    <p:extLst>
      <p:ext uri="{BB962C8B-B14F-4D97-AF65-F5344CB8AC3E}">
        <p14:creationId xmlns:p14="http://schemas.microsoft.com/office/powerpoint/2010/main" val="144793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8593" y="2152650"/>
            <a:ext cx="10028982" cy="2466976"/>
          </a:xfrm>
          <a:noFill/>
          <a:effectLst>
            <a:outerShdw blurRad="254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t"/>
          <a:lstStyle/>
          <a:p>
            <a:pPr algn="ctr">
              <a:lnSpc>
                <a:spcPct val="80000"/>
              </a:lnSpc>
            </a:pPr>
            <a:r>
              <a:rPr lang="en-US" sz="9600" i="1" cap="small" dirty="0">
                <a:latin typeface="Bodoni MT" panose="02070603080606020203" pitchFamily="18" charset="0"/>
                <a:cs typeface="Aparajita" panose="020B0604020202020204" pitchFamily="34" charset="0"/>
              </a:rPr>
              <a:t> Further Discussion</a:t>
            </a:r>
            <a:endParaRPr 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95850F-0094-4B4F-9077-3ABB8D6EB646}"/>
              </a:ext>
            </a:extLst>
          </p:cNvPr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</p:spTree>
    <p:extLst>
      <p:ext uri="{BB962C8B-B14F-4D97-AF65-F5344CB8AC3E}">
        <p14:creationId xmlns:p14="http://schemas.microsoft.com/office/powerpoint/2010/main" val="6429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035" y="1240454"/>
            <a:ext cx="10856528" cy="4544746"/>
          </a:xfrm>
        </p:spPr>
        <p:txBody>
          <a:bodyPr>
            <a:noAutofit/>
          </a:bodyPr>
          <a:lstStyle/>
          <a:p>
            <a:r>
              <a:rPr lang="en-US" sz="2800" dirty="0"/>
              <a:t>Review Current Non-Potable Water Rates</a:t>
            </a:r>
          </a:p>
          <a:p>
            <a:r>
              <a:rPr lang="en-US" sz="2800" dirty="0"/>
              <a:t>Review Competitive Water Rates</a:t>
            </a:r>
          </a:p>
          <a:p>
            <a:r>
              <a:rPr lang="en-US" sz="2800" dirty="0"/>
              <a:t>Compare Our 2017 10-year Forecast with Actual Results</a:t>
            </a:r>
          </a:p>
          <a:p>
            <a:r>
              <a:rPr lang="en-US" sz="2800" dirty="0"/>
              <a:t>Present Current 10-Year Water Enterprise Forecast Under Various Scenarios  </a:t>
            </a:r>
          </a:p>
          <a:p>
            <a:r>
              <a:rPr lang="en-US" sz="2800" dirty="0"/>
              <a:t>Recommendations and Discussion</a:t>
            </a:r>
          </a:p>
          <a:p>
            <a:r>
              <a:rPr lang="en-US" sz="2800" dirty="0"/>
              <a:t>Value Comparison</a:t>
            </a:r>
          </a:p>
          <a:p>
            <a:r>
              <a:rPr lang="en-US" sz="2800" dirty="0"/>
              <a:t>Outline Total Metro District / HOA Costs for Water Valley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7736"/>
          </a:xfrm>
        </p:spPr>
        <p:txBody>
          <a:bodyPr/>
          <a:lstStyle/>
          <a:p>
            <a:r>
              <a:rPr lang="en-US" sz="3200" dirty="0"/>
              <a:t>Topics:</a:t>
            </a:r>
          </a:p>
        </p:txBody>
      </p:sp>
      <p:sp>
        <p:nvSpPr>
          <p:cNvPr id="4" name="Rectangle 3"/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</p:spTree>
    <p:extLst>
      <p:ext uri="{BB962C8B-B14F-4D97-AF65-F5344CB8AC3E}">
        <p14:creationId xmlns:p14="http://schemas.microsoft.com/office/powerpoint/2010/main" val="355306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1160" y="1462357"/>
            <a:ext cx="10681339" cy="4942925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Current Water Valley Rates: </a:t>
            </a:r>
          </a:p>
          <a:p>
            <a:pPr lvl="1"/>
            <a:r>
              <a:rPr lang="en-US" dirty="0"/>
              <a:t>Base Rate of $306 per year per residence</a:t>
            </a:r>
          </a:p>
          <a:p>
            <a:pPr lvl="1"/>
            <a:r>
              <a:rPr lang="en-US" dirty="0"/>
              <a:t>$1.52 per K gallon surcharge for use over 202 K gallons. (Water Valley South)</a:t>
            </a:r>
          </a:p>
          <a:p>
            <a:pPr lvl="1"/>
            <a:r>
              <a:rPr lang="en-US" dirty="0"/>
              <a:t>Commercial Rate: $1.52 per K gallon</a:t>
            </a:r>
          </a:p>
          <a:p>
            <a:r>
              <a:rPr lang="en-US" sz="2400" b="1" dirty="0"/>
              <a:t>Town of Windsor – Potable-Water Rate</a:t>
            </a:r>
          </a:p>
          <a:p>
            <a:pPr lvl="1"/>
            <a:r>
              <a:rPr lang="en-US" dirty="0"/>
              <a:t>1st Tier 		$  4.78 / K Gallon 		For up to 16,000 gallons / month</a:t>
            </a:r>
          </a:p>
          <a:p>
            <a:pPr lvl="1"/>
            <a:r>
              <a:rPr lang="en-US" dirty="0"/>
              <a:t>2nd Tier		$  7.14 / K Gallon 		For 16,001 through 22,500 gallons / month</a:t>
            </a:r>
          </a:p>
          <a:p>
            <a:pPr lvl="1"/>
            <a:r>
              <a:rPr lang="en-US" dirty="0"/>
              <a:t>3rd Tier		$10.63 / K Gallon		For use over 22,500 gallons / month</a:t>
            </a:r>
          </a:p>
          <a:p>
            <a:r>
              <a:rPr lang="en-US" sz="2400" b="1" dirty="0"/>
              <a:t>Other Water Districts:</a:t>
            </a:r>
          </a:p>
          <a:p>
            <a:pPr lvl="1"/>
            <a:r>
              <a:rPr lang="en-US" dirty="0"/>
              <a:t>Evans (Non-Potable)		$2.66 / K Gal	(Limited Availability)</a:t>
            </a:r>
          </a:p>
          <a:p>
            <a:pPr lvl="1"/>
            <a:r>
              <a:rPr lang="en-US" dirty="0"/>
              <a:t>Greeley (Non-Potable)		$3.75 / K Gal (Limited Availability)</a:t>
            </a:r>
          </a:p>
          <a:p>
            <a:pPr lvl="1"/>
            <a:r>
              <a:rPr lang="en-US" dirty="0"/>
              <a:t>Greeley (Potable)			$5.70 to $11.27 / K gal (Flat rate of $12.02 / K gal outside city)</a:t>
            </a:r>
          </a:p>
          <a:p>
            <a:pPr lvl="1"/>
            <a:r>
              <a:rPr lang="en-US" dirty="0"/>
              <a:t>Evans (Potable)			$5.34 to $13.54 / K gal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9331"/>
          </a:xfrm>
        </p:spPr>
        <p:txBody>
          <a:bodyPr/>
          <a:lstStyle/>
          <a:p>
            <a:r>
              <a:rPr lang="en-US" dirty="0"/>
              <a:t>Water Rates: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252589-37B9-407F-BBE0-95FE95EC43C7}"/>
              </a:ext>
            </a:extLst>
          </p:cNvPr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</p:spTree>
    <p:extLst>
      <p:ext uri="{BB962C8B-B14F-4D97-AF65-F5344CB8AC3E}">
        <p14:creationId xmlns:p14="http://schemas.microsoft.com/office/powerpoint/2010/main" val="47354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1" y="154138"/>
            <a:ext cx="11096710" cy="564319"/>
          </a:xfrm>
        </p:spPr>
        <p:txBody>
          <a:bodyPr/>
          <a:lstStyle/>
          <a:p>
            <a:r>
              <a:rPr lang="en-US" sz="2800" dirty="0"/>
              <a:t>Enterprise Fund 10 Year Estimates… </a:t>
            </a:r>
            <a:r>
              <a:rPr lang="en-US" sz="2800" i="1" u="sng" dirty="0">
                <a:solidFill>
                  <a:srgbClr val="FFFF00"/>
                </a:solidFill>
              </a:rPr>
              <a:t>Presented in February 2017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779" y="882812"/>
            <a:ext cx="10664042" cy="571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28" y="240326"/>
            <a:ext cx="9404723" cy="560863"/>
          </a:xfrm>
        </p:spPr>
        <p:txBody>
          <a:bodyPr/>
          <a:lstStyle/>
          <a:p>
            <a:r>
              <a:rPr lang="en-US" sz="3200" dirty="0"/>
              <a:t>Then and Now… </a:t>
            </a:r>
          </a:p>
        </p:txBody>
      </p:sp>
      <p:sp>
        <p:nvSpPr>
          <p:cNvPr id="4" name="Rectangle 3"/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36CA1A6-E958-4A03-B493-65EC12E86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39" y="944956"/>
            <a:ext cx="11408229" cy="5355772"/>
          </a:xfrm>
        </p:spPr>
        <p:txBody>
          <a:bodyPr>
            <a:noAutofit/>
          </a:bodyPr>
          <a:lstStyle/>
          <a:p>
            <a:r>
              <a:rPr lang="en-US" dirty="0"/>
              <a:t>Last rate increase implemented in spring 2018</a:t>
            </a:r>
          </a:p>
          <a:p>
            <a:r>
              <a:rPr lang="en-US" dirty="0"/>
              <a:t>Anticipated Water Service Revenues of $847,000 in 2020… Actual Revenues of $850,000</a:t>
            </a:r>
          </a:p>
          <a:p>
            <a:r>
              <a:rPr lang="en-US" dirty="0"/>
              <a:t>Anticipated 2020 Year End Cash Reserves of $607,000… Actual reserves of $982,000 </a:t>
            </a:r>
          </a:p>
          <a:p>
            <a:pPr lvl="1"/>
            <a:r>
              <a:rPr lang="en-US" dirty="0"/>
              <a:t>Higher Cash Reserves caused primarily by accelerated collection of Capital Fees</a:t>
            </a:r>
          </a:p>
          <a:p>
            <a:r>
              <a:rPr lang="en-US" dirty="0"/>
              <a:t>Anticipated 2020 Operating Costs of $644,000… Actual Costs of $698,000</a:t>
            </a:r>
          </a:p>
          <a:p>
            <a:r>
              <a:rPr lang="en-US" dirty="0"/>
              <a:t>Anticipated Capital Expenses of $150,000 per year…  Now believe that it would be appropriate and advisable to increase capital expenditures.   </a:t>
            </a:r>
          </a:p>
          <a:p>
            <a:r>
              <a:rPr lang="en-US" dirty="0"/>
              <a:t>Anticipated that water rates would increase to $2.10 / K Gal by 2023 to offset the loss of Capital Fees and to cover increases in costs</a:t>
            </a:r>
          </a:p>
        </p:txBody>
      </p:sp>
    </p:spTree>
    <p:extLst>
      <p:ext uri="{BB962C8B-B14F-4D97-AF65-F5344CB8AC3E}">
        <p14:creationId xmlns:p14="http://schemas.microsoft.com/office/powerpoint/2010/main" val="271950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1" y="154138"/>
            <a:ext cx="10749706" cy="564319"/>
          </a:xfrm>
        </p:spPr>
        <p:txBody>
          <a:bodyPr/>
          <a:lstStyle/>
          <a:p>
            <a:r>
              <a:rPr lang="en-US" sz="2800" dirty="0"/>
              <a:t>Water Enterprise 10-Year Estimates – No Rate Increase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705F39-AFEA-4B33-852E-64A257A9CB40}"/>
              </a:ext>
            </a:extLst>
          </p:cNvPr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0A2B46-2D8C-41DB-8FBA-42545DFE2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1" y="869611"/>
            <a:ext cx="11686902" cy="533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53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1" y="154138"/>
            <a:ext cx="10749706" cy="564319"/>
          </a:xfrm>
        </p:spPr>
        <p:txBody>
          <a:bodyPr/>
          <a:lstStyle/>
          <a:p>
            <a:r>
              <a:rPr lang="en-US" sz="2800" dirty="0"/>
              <a:t>Water Enterprise 10-Year Estimates – Self-Funded Capital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705F39-AFEA-4B33-852E-64A257A9CB40}"/>
              </a:ext>
            </a:extLst>
          </p:cNvPr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36761E-4556-4CD3-98B0-5EE6C1EA2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96" y="718457"/>
            <a:ext cx="11674642" cy="52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66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1" y="154138"/>
            <a:ext cx="10749706" cy="564319"/>
          </a:xfrm>
        </p:spPr>
        <p:txBody>
          <a:bodyPr/>
          <a:lstStyle/>
          <a:p>
            <a:r>
              <a:rPr lang="en-US" sz="2800" dirty="0"/>
              <a:t>Water Enterprise 10-Year Estimates – New Loan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705F39-AFEA-4B33-852E-64A257A9CB40}"/>
              </a:ext>
            </a:extLst>
          </p:cNvPr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C9AF67-E25A-4C4A-A9B4-AB5D9EEB1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0544"/>
            <a:ext cx="11823032" cy="533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49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28" y="240326"/>
            <a:ext cx="9404723" cy="560863"/>
          </a:xfrm>
        </p:spPr>
        <p:txBody>
          <a:bodyPr/>
          <a:lstStyle/>
          <a:p>
            <a:r>
              <a:rPr lang="en-US" sz="3200" dirty="0"/>
              <a:t>Recommendations:</a:t>
            </a:r>
          </a:p>
        </p:txBody>
      </p:sp>
      <p:sp>
        <p:nvSpPr>
          <p:cNvPr id="4" name="Rectangle 3"/>
          <p:cNvSpPr/>
          <p:nvPr/>
        </p:nvSpPr>
        <p:spPr>
          <a:xfrm>
            <a:off x="7999412" y="6357761"/>
            <a:ext cx="4018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cap="small" baseline="0" dirty="0">
                <a:latin typeface="Bodoni MT" panose="02070603080606020203" pitchFamily="18" charset="0"/>
                <a:cs typeface="Aparajita" panose="020B0604020202020204" pitchFamily="34" charset="0"/>
              </a:rPr>
              <a:t>Water Valley Metro Districts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36CA1A6-E958-4A03-B493-65EC12E86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39" y="944956"/>
            <a:ext cx="11408229" cy="5355772"/>
          </a:xfrm>
        </p:spPr>
        <p:txBody>
          <a:bodyPr>
            <a:noAutofit/>
          </a:bodyPr>
          <a:lstStyle/>
          <a:p>
            <a:r>
              <a:rPr lang="en-US" sz="2400" dirty="0"/>
              <a:t>Increase Water Rates by 15% for the 2021 Water Year</a:t>
            </a:r>
          </a:p>
          <a:p>
            <a:pPr lvl="1"/>
            <a:r>
              <a:rPr lang="en-US" sz="2400" dirty="0"/>
              <a:t>2021 Residential Base Rate / Year (202 K Gal): $354 (up from $306)</a:t>
            </a:r>
          </a:p>
          <a:p>
            <a:pPr lvl="1"/>
            <a:r>
              <a:rPr lang="en-US" sz="2400" dirty="0"/>
              <a:t>2021 Per K Gallon on amounts above 202 K Gal: $1.75 (up from $1.52)</a:t>
            </a:r>
          </a:p>
          <a:p>
            <a:pPr lvl="1"/>
            <a:r>
              <a:rPr lang="en-US" sz="2400" dirty="0"/>
              <a:t>Residential Increase: $48.00 / Year or $4.00 /Month </a:t>
            </a:r>
          </a:p>
          <a:p>
            <a:r>
              <a:rPr lang="en-US" sz="2400" dirty="0"/>
              <a:t>Continue working with District’s Engineers and other consultants to evaluate long term capital needs and maintenance requirements.</a:t>
            </a:r>
          </a:p>
          <a:p>
            <a:r>
              <a:rPr lang="en-US" sz="2400" dirty="0"/>
              <a:t>Evaluate operating, resources management and other efficiencies that may be garnered through the formation of a joint Water Valley / Raindance water authority. </a:t>
            </a:r>
          </a:p>
          <a:p>
            <a:r>
              <a:rPr lang="en-US" sz="2400" dirty="0"/>
              <a:t>Continue discussions with District financial advisors and lenders to determine the optimal plan of finance and water rate structures. </a:t>
            </a:r>
          </a:p>
        </p:txBody>
      </p:sp>
    </p:spTree>
    <p:extLst>
      <p:ext uri="{BB962C8B-B14F-4D97-AF65-F5344CB8AC3E}">
        <p14:creationId xmlns:p14="http://schemas.microsoft.com/office/powerpoint/2010/main" val="163210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Water Valle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1276B0"/>
      </a:accent2>
      <a:accent3>
        <a:srgbClr val="27CED7"/>
      </a:accent3>
      <a:accent4>
        <a:srgbClr val="1E9E90"/>
      </a:accent4>
      <a:accent5>
        <a:srgbClr val="16B18B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9647</TotalTime>
  <Words>875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Bodoni MT</vt:lpstr>
      <vt:lpstr>Century Gothic</vt:lpstr>
      <vt:lpstr>Wingdings 3</vt:lpstr>
      <vt:lpstr>Ion</vt:lpstr>
      <vt:lpstr>WELCOME    Water Valley  Metro Districts  April 14, 2021  Board Meeting</vt:lpstr>
      <vt:lpstr>Topics:</vt:lpstr>
      <vt:lpstr>Water Rates:</vt:lpstr>
      <vt:lpstr>Enterprise Fund 10 Year Estimates… Presented in February 2017</vt:lpstr>
      <vt:lpstr>Then and Now… </vt:lpstr>
      <vt:lpstr>Water Enterprise 10-Year Estimates – No Rate Increase </vt:lpstr>
      <vt:lpstr>Water Enterprise 10-Year Estimates – Self-Funded Capital </vt:lpstr>
      <vt:lpstr>Water Enterprise 10-Year Estimates – New Loan</vt:lpstr>
      <vt:lpstr>Recommendations:</vt:lpstr>
      <vt:lpstr>Comparative Costs for 202,000 Gallons of Water</vt:lpstr>
      <vt:lpstr>Metro District / HOA costs for $500,000 home:</vt:lpstr>
      <vt:lpstr> Further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Kerr</dc:creator>
  <cp:lastModifiedBy>Gary Kerr</cp:lastModifiedBy>
  <cp:revision>405</cp:revision>
  <cp:lastPrinted>2016-08-04T16:58:03Z</cp:lastPrinted>
  <dcterms:created xsi:type="dcterms:W3CDTF">2015-05-20T21:42:14Z</dcterms:created>
  <dcterms:modified xsi:type="dcterms:W3CDTF">2021-04-12T21:35:58Z</dcterms:modified>
</cp:coreProperties>
</file>